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7" r:id="rId2"/>
  </p:sldIdLst>
  <p:sldSz cx="10691813" cy="1511935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801"/>
    <a:srgbClr val="FFD5CD"/>
    <a:srgbClr val="DDF0FF"/>
    <a:srgbClr val="BDE3FF"/>
    <a:srgbClr val="9FD6FF"/>
    <a:srgbClr val="0070C0"/>
    <a:srgbClr val="FF9900"/>
    <a:srgbClr val="33CCFF"/>
    <a:srgbClr val="FF505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1397BB-24F1-43AC-BE4F-A5EDC8827EC7}" v="265" dt="2021-02-12T05:07:03.330"/>
  </p1510:revLst>
</p1510:revInfo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4660"/>
  </p:normalViewPr>
  <p:slideViewPr>
    <p:cSldViewPr snapToGrid="0">
      <p:cViewPr>
        <p:scale>
          <a:sx n="90" d="100"/>
          <a:sy n="90" d="100"/>
        </p:scale>
        <p:origin x="22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kimotoAtsuo" userId="47916636-1b21-4963-8a0a-788cd7aa045a" providerId="ADAL" clId="{101397BB-24F1-43AC-BE4F-A5EDC8827EC7}"/>
    <pc:docChg chg="undo redo custSel modSld">
      <pc:chgData name="MakimotoAtsuo" userId="47916636-1b21-4963-8a0a-788cd7aa045a" providerId="ADAL" clId="{101397BB-24F1-43AC-BE4F-A5EDC8827EC7}" dt="2021-02-12T05:07:51.159" v="1004" actId="1076"/>
      <pc:docMkLst>
        <pc:docMk/>
      </pc:docMkLst>
      <pc:sldChg chg="addSp delSp modSp mod">
        <pc:chgData name="MakimotoAtsuo" userId="47916636-1b21-4963-8a0a-788cd7aa045a" providerId="ADAL" clId="{101397BB-24F1-43AC-BE4F-A5EDC8827EC7}" dt="2021-02-12T05:07:51.159" v="1004" actId="1076"/>
        <pc:sldMkLst>
          <pc:docMk/>
          <pc:sldMk cId="3848849000" sldId="257"/>
        </pc:sldMkLst>
        <pc:spChg chg="add del">
          <ac:chgData name="MakimotoAtsuo" userId="47916636-1b21-4963-8a0a-788cd7aa045a" providerId="ADAL" clId="{101397BB-24F1-43AC-BE4F-A5EDC8827EC7}" dt="2021-02-11T05:00:57.071" v="605" actId="478"/>
          <ac:spMkLst>
            <pc:docMk/>
            <pc:sldMk cId="3848849000" sldId="257"/>
            <ac:spMk id="2" creationId="{22CBF6F9-ABA1-4D2B-90AE-CC9A9DE004C1}"/>
          </ac:spMkLst>
        </pc:spChg>
        <pc:spChg chg="add mod">
          <ac:chgData name="MakimotoAtsuo" userId="47916636-1b21-4963-8a0a-788cd7aa045a" providerId="ADAL" clId="{101397BB-24F1-43AC-BE4F-A5EDC8827EC7}" dt="2021-02-11T05:04:01.170" v="636" actId="1076"/>
          <ac:spMkLst>
            <pc:docMk/>
            <pc:sldMk cId="3848849000" sldId="257"/>
            <ac:spMk id="5" creationId="{1A92A294-0F37-4331-A99F-7B02CA41056C}"/>
          </ac:spMkLst>
        </pc:spChg>
        <pc:spChg chg="add mod">
          <ac:chgData name="MakimotoAtsuo" userId="47916636-1b21-4963-8a0a-788cd7aa045a" providerId="ADAL" clId="{101397BB-24F1-43AC-BE4F-A5EDC8827EC7}" dt="2021-02-11T05:08:02.958" v="678" actId="1036"/>
          <ac:spMkLst>
            <pc:docMk/>
            <pc:sldMk cId="3848849000" sldId="257"/>
            <ac:spMk id="10" creationId="{4182DA29-6B39-4656-8B8E-DD364DD15752}"/>
          </ac:spMkLst>
        </pc:spChg>
        <pc:spChg chg="del mod">
          <ac:chgData name="MakimotoAtsuo" userId="47916636-1b21-4963-8a0a-788cd7aa045a" providerId="ADAL" clId="{101397BB-24F1-43AC-BE4F-A5EDC8827EC7}" dt="2021-02-11T05:03:54.776" v="635" actId="478"/>
          <ac:spMkLst>
            <pc:docMk/>
            <pc:sldMk cId="3848849000" sldId="257"/>
            <ac:spMk id="11" creationId="{00000000-0000-0000-0000-000000000000}"/>
          </ac:spMkLst>
        </pc:spChg>
        <pc:spChg chg="add mod">
          <ac:chgData name="MakimotoAtsuo" userId="47916636-1b21-4963-8a0a-788cd7aa045a" providerId="ADAL" clId="{101397BB-24F1-43AC-BE4F-A5EDC8827EC7}" dt="2021-02-11T05:08:32.058" v="681" actId="20577"/>
          <ac:spMkLst>
            <pc:docMk/>
            <pc:sldMk cId="3848849000" sldId="257"/>
            <ac:spMk id="59" creationId="{46332872-1EC7-4E4D-A540-193646E16E69}"/>
          </ac:spMkLst>
        </pc:spChg>
        <pc:spChg chg="add mod">
          <ac:chgData name="MakimotoAtsuo" userId="47916636-1b21-4963-8a0a-788cd7aa045a" providerId="ADAL" clId="{101397BB-24F1-43AC-BE4F-A5EDC8827EC7}" dt="2021-02-11T05:08:55.459" v="684" actId="20577"/>
          <ac:spMkLst>
            <pc:docMk/>
            <pc:sldMk cId="3848849000" sldId="257"/>
            <ac:spMk id="60" creationId="{E29174A0-3526-484F-B754-D82980A60E6A}"/>
          </ac:spMkLst>
        </pc:spChg>
        <pc:spChg chg="add mod">
          <ac:chgData name="MakimotoAtsuo" userId="47916636-1b21-4963-8a0a-788cd7aa045a" providerId="ADAL" clId="{101397BB-24F1-43AC-BE4F-A5EDC8827EC7}" dt="2021-02-11T05:14:01.243" v="711" actId="1038"/>
          <ac:spMkLst>
            <pc:docMk/>
            <pc:sldMk cId="3848849000" sldId="257"/>
            <ac:spMk id="62" creationId="{92149BC2-EB12-4533-9A3A-849468DC368E}"/>
          </ac:spMkLst>
        </pc:spChg>
        <pc:spChg chg="mod">
          <ac:chgData name="MakimotoAtsuo" userId="47916636-1b21-4963-8a0a-788cd7aa045a" providerId="ADAL" clId="{101397BB-24F1-43AC-BE4F-A5EDC8827EC7}" dt="2021-02-11T01:17:22.138" v="9"/>
          <ac:spMkLst>
            <pc:docMk/>
            <pc:sldMk cId="3848849000" sldId="257"/>
            <ac:spMk id="95" creationId="{A313B3D1-EE35-4440-B4E8-847CD5B78BEC}"/>
          </ac:spMkLst>
        </pc:spChg>
        <pc:spChg chg="mod">
          <ac:chgData name="MakimotoAtsuo" userId="47916636-1b21-4963-8a0a-788cd7aa045a" providerId="ADAL" clId="{101397BB-24F1-43AC-BE4F-A5EDC8827EC7}" dt="2021-02-11T01:17:38.896" v="20"/>
          <ac:spMkLst>
            <pc:docMk/>
            <pc:sldMk cId="3848849000" sldId="257"/>
            <ac:spMk id="96" creationId="{11F0B8A7-BD79-496D-B005-3354BB8ABA4E}"/>
          </ac:spMkLst>
        </pc:spChg>
        <pc:spChg chg="del mod">
          <ac:chgData name="MakimotoAtsuo" userId="47916636-1b21-4963-8a0a-788cd7aa045a" providerId="ADAL" clId="{101397BB-24F1-43AC-BE4F-A5EDC8827EC7}" dt="2021-02-11T05:04:41.982" v="638" actId="478"/>
          <ac:spMkLst>
            <pc:docMk/>
            <pc:sldMk cId="3848849000" sldId="257"/>
            <ac:spMk id="126" creationId="{00000000-0000-0000-0000-000000000000}"/>
          </ac:spMkLst>
        </pc:spChg>
        <pc:spChg chg="del mod">
          <ac:chgData name="MakimotoAtsuo" userId="47916636-1b21-4963-8a0a-788cd7aa045a" providerId="ADAL" clId="{101397BB-24F1-43AC-BE4F-A5EDC8827EC7}" dt="2021-02-11T05:04:39.729" v="637" actId="478"/>
          <ac:spMkLst>
            <pc:docMk/>
            <pc:sldMk cId="3848849000" sldId="257"/>
            <ac:spMk id="127" creationId="{00000000-0000-0000-0000-000000000000}"/>
          </ac:spMkLst>
        </pc:spChg>
        <pc:spChg chg="del mod">
          <ac:chgData name="MakimotoAtsuo" userId="47916636-1b21-4963-8a0a-788cd7aa045a" providerId="ADAL" clId="{101397BB-24F1-43AC-BE4F-A5EDC8827EC7}" dt="2021-02-11T05:04:45.916" v="639" actId="478"/>
          <ac:spMkLst>
            <pc:docMk/>
            <pc:sldMk cId="3848849000" sldId="257"/>
            <ac:spMk id="128" creationId="{00000000-0000-0000-0000-000000000000}"/>
          </ac:spMkLst>
        </pc:spChg>
        <pc:graphicFrameChg chg="mod modGraphic">
          <ac:chgData name="MakimotoAtsuo" userId="47916636-1b21-4963-8a0a-788cd7aa045a" providerId="ADAL" clId="{101397BB-24F1-43AC-BE4F-A5EDC8827EC7}" dt="2021-02-12T05:07:51.159" v="1004" actId="1076"/>
          <ac:graphicFrameMkLst>
            <pc:docMk/>
            <pc:sldMk cId="3848849000" sldId="257"/>
            <ac:graphicFrameMk id="13" creationId="{00000000-0000-0000-0000-000000000000}"/>
          </ac:graphicFrameMkLst>
        </pc:graphicFrameChg>
        <pc:graphicFrameChg chg="mod modGraphic">
          <ac:chgData name="MakimotoAtsuo" userId="47916636-1b21-4963-8a0a-788cd7aa045a" providerId="ADAL" clId="{101397BB-24F1-43AC-BE4F-A5EDC8827EC7}" dt="2021-02-12T05:07:23.390" v="1003" actId="207"/>
          <ac:graphicFrameMkLst>
            <pc:docMk/>
            <pc:sldMk cId="3848849000" sldId="257"/>
            <ac:graphicFrameMk id="106" creationId="{3991521A-EB8F-4385-9A5B-4FD69BA6251F}"/>
          </ac:graphicFrameMkLst>
        </pc:graphicFrameChg>
        <pc:picChg chg="add mod">
          <ac:chgData name="MakimotoAtsuo" userId="47916636-1b21-4963-8a0a-788cd7aa045a" providerId="ADAL" clId="{101397BB-24F1-43AC-BE4F-A5EDC8827EC7}" dt="2021-02-11T05:05:55.402" v="645" actId="1076"/>
          <ac:picMkLst>
            <pc:docMk/>
            <pc:sldMk cId="3848849000" sldId="257"/>
            <ac:picMk id="7" creationId="{2158CE9C-FA91-457F-A503-37890623C21C}"/>
          </ac:picMkLst>
        </pc:picChg>
        <pc:picChg chg="add mod">
          <ac:chgData name="MakimotoAtsuo" userId="47916636-1b21-4963-8a0a-788cd7aa045a" providerId="ADAL" clId="{101397BB-24F1-43AC-BE4F-A5EDC8827EC7}" dt="2021-02-11T05:05:41.463" v="644" actId="1076"/>
          <ac:picMkLst>
            <pc:docMk/>
            <pc:sldMk cId="3848849000" sldId="257"/>
            <ac:picMk id="8" creationId="{46EDE4F4-1865-491D-B0CA-2D99F31EBFC7}"/>
          </ac:picMkLst>
        </pc:picChg>
        <pc:picChg chg="add mod">
          <ac:chgData name="MakimotoAtsuo" userId="47916636-1b21-4963-8a0a-788cd7aa045a" providerId="ADAL" clId="{101397BB-24F1-43AC-BE4F-A5EDC8827EC7}" dt="2021-02-11T05:05:26.238" v="643" actId="1076"/>
          <ac:picMkLst>
            <pc:docMk/>
            <pc:sldMk cId="3848849000" sldId="257"/>
            <ac:picMk id="9" creationId="{B0A58D77-875F-4E9B-BC28-0EDC2BC215D4}"/>
          </ac:picMkLst>
        </pc:picChg>
        <pc:picChg chg="add del mod">
          <ac:chgData name="MakimotoAtsuo" userId="47916636-1b21-4963-8a0a-788cd7aa045a" providerId="ADAL" clId="{101397BB-24F1-43AC-BE4F-A5EDC8827EC7}" dt="2021-02-11T05:09:27.998" v="687" actId="478"/>
          <ac:picMkLst>
            <pc:docMk/>
            <pc:sldMk cId="3848849000" sldId="257"/>
            <ac:picMk id="14" creationId="{B11D213C-80FD-408C-8919-B33B493A8FFE}"/>
          </ac:picMkLst>
        </pc:picChg>
        <pc:cxnChg chg="mod">
          <ac:chgData name="MakimotoAtsuo" userId="47916636-1b21-4963-8a0a-788cd7aa045a" providerId="ADAL" clId="{101397BB-24F1-43AC-BE4F-A5EDC8827EC7}" dt="2021-02-11T04:33:30.737" v="511" actId="692"/>
          <ac:cxnSpMkLst>
            <pc:docMk/>
            <pc:sldMk cId="3848849000" sldId="257"/>
            <ac:cxnSpMk id="140" creationId="{86556A04-CB58-4636-9267-41AE44316F3F}"/>
          </ac:cxnSpMkLst>
        </pc:cxnChg>
        <pc:cxnChg chg="mod">
          <ac:chgData name="MakimotoAtsuo" userId="47916636-1b21-4963-8a0a-788cd7aa045a" providerId="ADAL" clId="{101397BB-24F1-43AC-BE4F-A5EDC8827EC7}" dt="2021-02-11T04:33:30.737" v="511" actId="692"/>
          <ac:cxnSpMkLst>
            <pc:docMk/>
            <pc:sldMk cId="3848849000" sldId="257"/>
            <ac:cxnSpMk id="141" creationId="{410E6D77-BAA7-4613-9FF9-95043E730BF6}"/>
          </ac:cxnSpMkLst>
        </pc:cxnChg>
        <pc:cxnChg chg="mod">
          <ac:chgData name="MakimotoAtsuo" userId="47916636-1b21-4963-8a0a-788cd7aa045a" providerId="ADAL" clId="{101397BB-24F1-43AC-BE4F-A5EDC8827EC7}" dt="2021-02-11T04:33:30.737" v="511" actId="692"/>
          <ac:cxnSpMkLst>
            <pc:docMk/>
            <pc:sldMk cId="3848849000" sldId="257"/>
            <ac:cxnSpMk id="142" creationId="{C9D1F31D-B583-451E-A232-C0B4A7F1A89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229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" userDrawn="1">
          <p15:clr>
            <a:srgbClr val="FBAE40"/>
          </p15:clr>
        </p15:guide>
        <p15:guide id="2" pos="6316" userDrawn="1">
          <p15:clr>
            <a:srgbClr val="FBAE40"/>
          </p15:clr>
        </p15:guide>
        <p15:guide id="3" orient="horz" pos="362" userDrawn="1">
          <p15:clr>
            <a:srgbClr val="FBAE40"/>
          </p15:clr>
        </p15:guide>
        <p15:guide id="4" orient="horz" pos="916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A59F1-15CF-45F8-81BB-AA1F8A62B32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FB027-D5A2-493E-9C5D-044965AE1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47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A5294A-1B66-4B6F-AB5C-E83A4DFEA34B}"/>
              </a:ext>
            </a:extLst>
          </p:cNvPr>
          <p:cNvSpPr/>
          <p:nvPr/>
        </p:nvSpPr>
        <p:spPr>
          <a:xfrm>
            <a:off x="665162" y="543542"/>
            <a:ext cx="9361487" cy="108000"/>
          </a:xfrm>
          <a:prstGeom prst="rect">
            <a:avLst/>
          </a:prstGeom>
          <a:pattFill prst="ltVert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86F8884D-7803-4A77-AF4F-E3F2DE04AC58}"/>
              </a:ext>
            </a:extLst>
          </p:cNvPr>
          <p:cNvSpPr txBox="1"/>
          <p:nvPr/>
        </p:nvSpPr>
        <p:spPr>
          <a:xfrm>
            <a:off x="3616703" y="268817"/>
            <a:ext cx="3450275" cy="358727"/>
          </a:xfrm>
          <a:prstGeom prst="rect">
            <a:avLst/>
          </a:prstGeom>
          <a:noFill/>
          <a:ln w="28575"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2400" b="1" dirty="0">
                <a:solidFill>
                  <a:srgbClr val="FF99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BCP</a:t>
            </a:r>
            <a:r>
              <a:rPr kumimoji="1" lang="ja-JP" altLang="en-US" sz="2400" b="1" dirty="0">
                <a:solidFill>
                  <a:srgbClr val="FF99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（事業継続計画）シート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09C21605-5131-45CC-B661-E2196A5743DF}"/>
              </a:ext>
            </a:extLst>
          </p:cNvPr>
          <p:cNvSpPr txBox="1"/>
          <p:nvPr/>
        </p:nvSpPr>
        <p:spPr>
          <a:xfrm>
            <a:off x="667099" y="858967"/>
            <a:ext cx="1513368" cy="30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72000" rIns="72000" bIns="72000" rtlCol="0" anchor="ctr">
            <a:spAutoFit/>
          </a:bodyPr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基本方針・重要業務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14716C1E-83E1-4064-809D-C32D2D6C731C}"/>
              </a:ext>
            </a:extLst>
          </p:cNvPr>
          <p:cNvSpPr txBox="1"/>
          <p:nvPr/>
        </p:nvSpPr>
        <p:spPr>
          <a:xfrm>
            <a:off x="667099" y="1261246"/>
            <a:ext cx="720000" cy="1028017"/>
          </a:xfrm>
          <a:prstGeom prst="roundRect">
            <a:avLst>
              <a:gd name="adj" fmla="val 7995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 algn="ctr">
              <a:spcAft>
                <a:spcPts val="1000"/>
              </a:spcAft>
            </a:pPr>
            <a:r>
              <a:rPr kumimoji="1"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安全・安心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お客さま、従業員とその家族の身体・生命の安全確保を最優先する。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5DB33C62-A68D-47F0-8268-5B320583079F}"/>
              </a:ext>
            </a:extLst>
          </p:cNvPr>
          <p:cNvSpPr txBox="1"/>
          <p:nvPr/>
        </p:nvSpPr>
        <p:spPr>
          <a:xfrm>
            <a:off x="4171068" y="858472"/>
            <a:ext cx="1463850" cy="3069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72000" rIns="72000" bIns="72000" rtlCol="0" anchor="ctr">
            <a:spAutoFit/>
          </a:bodyPr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災害対策本部体制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43DBED6A-E367-4D04-99E0-86F3B0AC94C8}"/>
              </a:ext>
            </a:extLst>
          </p:cNvPr>
          <p:cNvSpPr txBox="1"/>
          <p:nvPr/>
        </p:nvSpPr>
        <p:spPr>
          <a:xfrm>
            <a:off x="4956585" y="1288057"/>
            <a:ext cx="512961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対策本部長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AA6E8A34-8664-4496-B0A0-95DDDCD71EC1}"/>
              </a:ext>
            </a:extLst>
          </p:cNvPr>
          <p:cNvSpPr txBox="1"/>
          <p:nvPr/>
        </p:nvSpPr>
        <p:spPr>
          <a:xfrm>
            <a:off x="4949567" y="1577119"/>
            <a:ext cx="410369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事務局長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4ED93A7C-3D88-4E8D-BCAB-8F9A82E68C62}"/>
              </a:ext>
            </a:extLst>
          </p:cNvPr>
          <p:cNvSpPr txBox="1"/>
          <p:nvPr/>
        </p:nvSpPr>
        <p:spPr>
          <a:xfrm>
            <a:off x="4286719" y="2170439"/>
            <a:ext cx="307777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総務班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A313B3D1-EE35-4440-B4E8-847CD5B78BEC}"/>
              </a:ext>
            </a:extLst>
          </p:cNvPr>
          <p:cNvSpPr txBox="1"/>
          <p:nvPr/>
        </p:nvSpPr>
        <p:spPr>
          <a:xfrm>
            <a:off x="4958333" y="2170439"/>
            <a:ext cx="307777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業務班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11F0B8A7-BD79-496D-B005-3354BB8ABA4E}"/>
              </a:ext>
            </a:extLst>
          </p:cNvPr>
          <p:cNvSpPr txBox="1"/>
          <p:nvPr/>
        </p:nvSpPr>
        <p:spPr>
          <a:xfrm>
            <a:off x="5634917" y="2170439"/>
            <a:ext cx="307777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経理班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AA0DB3C1-62AE-4B76-AE0F-A32B59FCA27F}"/>
              </a:ext>
            </a:extLst>
          </p:cNvPr>
          <p:cNvSpPr txBox="1"/>
          <p:nvPr/>
        </p:nvSpPr>
        <p:spPr>
          <a:xfrm>
            <a:off x="6396651" y="858472"/>
            <a:ext cx="1664008" cy="3069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72000" rIns="72000" bIns="72000" rtlCol="0" anchor="ctr">
            <a:spAutoFit/>
          </a:bodyPr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緊急連絡先・避難場所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A848C476-A3A3-46EB-9369-46CA32B96510}"/>
              </a:ext>
            </a:extLst>
          </p:cNvPr>
          <p:cNvGrpSpPr/>
          <p:nvPr/>
        </p:nvGrpSpPr>
        <p:grpSpPr>
          <a:xfrm>
            <a:off x="8487631" y="1327189"/>
            <a:ext cx="1494473" cy="1338799"/>
            <a:chOff x="7547943" y="743539"/>
            <a:chExt cx="1180070" cy="1057146"/>
          </a:xfrm>
        </p:grpSpPr>
        <p:pic>
          <p:nvPicPr>
            <p:cNvPr id="99" name="図 98">
              <a:extLst>
                <a:ext uri="{FF2B5EF4-FFF2-40B4-BE49-F238E27FC236}">
                  <a16:creationId xmlns:a16="http://schemas.microsoft.com/office/drawing/2014/main" id="{92FCFD09-7E3C-4307-85AC-7E149CF76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7943" y="743539"/>
              <a:ext cx="1180070" cy="1057146"/>
            </a:xfrm>
            <a:prstGeom prst="rect">
              <a:avLst/>
            </a:prstGeom>
          </p:spPr>
        </p:pic>
        <p:sp>
          <p:nvSpPr>
            <p:cNvPr id="100" name="楕円 99">
              <a:extLst>
                <a:ext uri="{FF2B5EF4-FFF2-40B4-BE49-F238E27FC236}">
                  <a16:creationId xmlns:a16="http://schemas.microsoft.com/office/drawing/2014/main" id="{7C471F05-EA87-48F7-BBCC-822EE2A10795}"/>
                </a:ext>
              </a:extLst>
            </p:cNvPr>
            <p:cNvSpPr/>
            <p:nvPr/>
          </p:nvSpPr>
          <p:spPr>
            <a:xfrm>
              <a:off x="7724004" y="850587"/>
              <a:ext cx="107670" cy="10767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1" name="星 5 36">
              <a:extLst>
                <a:ext uri="{FF2B5EF4-FFF2-40B4-BE49-F238E27FC236}">
                  <a16:creationId xmlns:a16="http://schemas.microsoft.com/office/drawing/2014/main" id="{7D835FA4-E1F1-427C-98E6-7ACD6FD428A6}"/>
                </a:ext>
              </a:extLst>
            </p:cNvPr>
            <p:cNvSpPr/>
            <p:nvPr/>
          </p:nvSpPr>
          <p:spPr>
            <a:xfrm>
              <a:off x="8124079" y="1381020"/>
              <a:ext cx="137297" cy="137297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93C2E1E9-7F9B-4E4D-B3CA-8B22E8AAC6FD}"/>
                </a:ext>
              </a:extLst>
            </p:cNvPr>
            <p:cNvSpPr txBox="1"/>
            <p:nvPr/>
          </p:nvSpPr>
          <p:spPr>
            <a:xfrm>
              <a:off x="7846642" y="800675"/>
              <a:ext cx="486055" cy="19442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kumimoji="1"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避難場所</a:t>
              </a:r>
              <a:endPara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：高台小学校</a:t>
              </a: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5A04BE62-B235-41B2-BB48-ECB21324C001}"/>
                </a:ext>
              </a:extLst>
            </p:cNvPr>
            <p:cNvSpPr txBox="1"/>
            <p:nvPr/>
          </p:nvSpPr>
          <p:spPr>
            <a:xfrm>
              <a:off x="8048760" y="1500325"/>
              <a:ext cx="324037" cy="97211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kumimoji="1"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川岸工場</a:t>
              </a:r>
            </a:p>
          </p:txBody>
        </p:sp>
      </p:grpSp>
      <p:graphicFrame>
        <p:nvGraphicFramePr>
          <p:cNvPr id="104" name="表 103">
            <a:extLst>
              <a:ext uri="{FF2B5EF4-FFF2-40B4-BE49-F238E27FC236}">
                <a16:creationId xmlns:a16="http://schemas.microsoft.com/office/drawing/2014/main" id="{A705CC84-9BD1-415B-B623-606B61AC5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52502"/>
              </p:ext>
            </p:extLst>
          </p:nvPr>
        </p:nvGraphicFramePr>
        <p:xfrm>
          <a:off x="6396649" y="1281862"/>
          <a:ext cx="1896874" cy="2059200"/>
        </p:xfrm>
        <a:graphic>
          <a:graphicData uri="http://schemas.openxmlformats.org/drawingml/2006/table">
            <a:tbl>
              <a:tblPr firstRow="1" bandRow="1"/>
              <a:tblGrid>
                <a:gridCol w="816874">
                  <a:extLst>
                    <a:ext uri="{9D8B030D-6E8A-4147-A177-3AD203B41FA5}">
                      <a16:colId xmlns:a16="http://schemas.microsoft.com/office/drawing/2014/main" val="355431218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9508227"/>
                    </a:ext>
                  </a:extLst>
                </a:gridCol>
              </a:tblGrid>
              <a:tr h="1584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緊急連絡先</a:t>
                      </a: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26769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3184819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市役所</a:t>
                      </a: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347950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846640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ガス</a:t>
                      </a: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65146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</a:t>
                      </a: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0428353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973302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654539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710161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009750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560202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支部</a:t>
                      </a: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4250230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保険会社</a:t>
                      </a:r>
                    </a:p>
                  </a:txBody>
                  <a:tcPr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584456"/>
                  </a:ext>
                </a:extLst>
              </a:tr>
            </a:tbl>
          </a:graphicData>
        </a:graphic>
      </p:graphicFrame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E8387732-52FF-4EB8-B6D2-1E25B5FB0E6F}"/>
              </a:ext>
            </a:extLst>
          </p:cNvPr>
          <p:cNvSpPr txBox="1"/>
          <p:nvPr/>
        </p:nvSpPr>
        <p:spPr>
          <a:xfrm>
            <a:off x="667099" y="3440442"/>
            <a:ext cx="1640032" cy="3069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72000" rIns="72000" bIns="72000" rtlCol="0" anchor="ctr">
            <a:spAutoFit/>
          </a:bodyPr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災害対策本部の行動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6" name="表 105">
            <a:extLst>
              <a:ext uri="{FF2B5EF4-FFF2-40B4-BE49-F238E27FC236}">
                <a16:creationId xmlns:a16="http://schemas.microsoft.com/office/drawing/2014/main" id="{3991521A-EB8F-4385-9A5B-4FD69BA62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199180"/>
              </p:ext>
            </p:extLst>
          </p:nvPr>
        </p:nvGraphicFramePr>
        <p:xfrm>
          <a:off x="665163" y="3744628"/>
          <a:ext cx="9331577" cy="10046635"/>
        </p:xfrm>
        <a:graphic>
          <a:graphicData uri="http://schemas.openxmlformats.org/drawingml/2006/table">
            <a:tbl>
              <a:tblPr firstRow="1" bandRow="1"/>
              <a:tblGrid>
                <a:gridCol w="292346">
                  <a:extLst>
                    <a:ext uri="{9D8B030D-6E8A-4147-A177-3AD203B41FA5}">
                      <a16:colId xmlns:a16="http://schemas.microsoft.com/office/drawing/2014/main" val="2399670864"/>
                    </a:ext>
                  </a:extLst>
                </a:gridCol>
                <a:gridCol w="987532">
                  <a:extLst>
                    <a:ext uri="{9D8B030D-6E8A-4147-A177-3AD203B41FA5}">
                      <a16:colId xmlns:a16="http://schemas.microsoft.com/office/drawing/2014/main" val="2274453551"/>
                    </a:ext>
                  </a:extLst>
                </a:gridCol>
                <a:gridCol w="212674">
                  <a:extLst>
                    <a:ext uri="{9D8B030D-6E8A-4147-A177-3AD203B41FA5}">
                      <a16:colId xmlns:a16="http://schemas.microsoft.com/office/drawing/2014/main" val="2888326446"/>
                    </a:ext>
                  </a:extLst>
                </a:gridCol>
                <a:gridCol w="212674">
                  <a:extLst>
                    <a:ext uri="{9D8B030D-6E8A-4147-A177-3AD203B41FA5}">
                      <a16:colId xmlns:a16="http://schemas.microsoft.com/office/drawing/2014/main" val="985561074"/>
                    </a:ext>
                  </a:extLst>
                </a:gridCol>
                <a:gridCol w="212674">
                  <a:extLst>
                    <a:ext uri="{9D8B030D-6E8A-4147-A177-3AD203B41FA5}">
                      <a16:colId xmlns:a16="http://schemas.microsoft.com/office/drawing/2014/main" val="3974963348"/>
                    </a:ext>
                  </a:extLst>
                </a:gridCol>
                <a:gridCol w="212674">
                  <a:extLst>
                    <a:ext uri="{9D8B030D-6E8A-4147-A177-3AD203B41FA5}">
                      <a16:colId xmlns:a16="http://schemas.microsoft.com/office/drawing/2014/main" val="2967873487"/>
                    </a:ext>
                  </a:extLst>
                </a:gridCol>
                <a:gridCol w="212674">
                  <a:extLst>
                    <a:ext uri="{9D8B030D-6E8A-4147-A177-3AD203B41FA5}">
                      <a16:colId xmlns:a16="http://schemas.microsoft.com/office/drawing/2014/main" val="3836739675"/>
                    </a:ext>
                  </a:extLst>
                </a:gridCol>
                <a:gridCol w="212674">
                  <a:extLst>
                    <a:ext uri="{9D8B030D-6E8A-4147-A177-3AD203B41FA5}">
                      <a16:colId xmlns:a16="http://schemas.microsoft.com/office/drawing/2014/main" val="4144590258"/>
                    </a:ext>
                  </a:extLst>
                </a:gridCol>
                <a:gridCol w="2307845">
                  <a:extLst>
                    <a:ext uri="{9D8B030D-6E8A-4147-A177-3AD203B41FA5}">
                      <a16:colId xmlns:a16="http://schemas.microsoft.com/office/drawing/2014/main" val="4278423916"/>
                    </a:ext>
                  </a:extLst>
                </a:gridCol>
                <a:gridCol w="2222205">
                  <a:extLst>
                    <a:ext uri="{9D8B030D-6E8A-4147-A177-3AD203B41FA5}">
                      <a16:colId xmlns:a16="http://schemas.microsoft.com/office/drawing/2014/main" val="380468518"/>
                    </a:ext>
                  </a:extLst>
                </a:gridCol>
                <a:gridCol w="764215">
                  <a:extLst>
                    <a:ext uri="{9D8B030D-6E8A-4147-A177-3AD203B41FA5}">
                      <a16:colId xmlns:a16="http://schemas.microsoft.com/office/drawing/2014/main" val="1045017205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1140986481"/>
                    </a:ext>
                  </a:extLst>
                </a:gridCol>
                <a:gridCol w="1224215">
                  <a:extLst>
                    <a:ext uri="{9D8B030D-6E8A-4147-A177-3AD203B41FA5}">
                      <a16:colId xmlns:a16="http://schemas.microsoft.com/office/drawing/2014/main" val="4245531427"/>
                    </a:ext>
                  </a:extLst>
                </a:gridCol>
              </a:tblGrid>
              <a:tr h="237194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局面</a:t>
                      </a:r>
                    </a:p>
                  </a:txBody>
                  <a:tcPr marL="87712" marR="87712" marT="43856" marB="4385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/>
                        <a:t>担当</a:t>
                      </a:r>
                      <a:endParaRPr kumimoji="1" lang="ja-JP" altLang="en-US" sz="1000" b="1" baseline="30000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47675" indent="0" algn="l">
                        <a:tabLst/>
                      </a:pPr>
                      <a:r>
                        <a:rPr kumimoji="1" lang="ja-JP" altLang="en-US" sz="1200" b="1" dirty="0">
                          <a:solidFill>
                            <a:srgbClr val="92D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台風・集中豪雨</a:t>
                      </a:r>
                    </a:p>
                  </a:txBody>
                  <a:tcPr marL="87712" marR="87712" marT="43856" marB="4385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715963" indent="0" algn="l"/>
                      <a:r>
                        <a:rPr kumimoji="1" lang="ja-JP" altLang="en-US" sz="1200" b="1" dirty="0">
                          <a:solidFill>
                            <a:srgbClr val="FF99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地震</a:t>
                      </a:r>
                    </a:p>
                  </a:txBody>
                  <a:tcPr marL="87712" marR="87712" marT="43856" marB="4385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marL="542925" indent="0" algn="l"/>
                      <a:r>
                        <a:rPr kumimoji="1" lang="ja-JP" altLang="en-US" sz="12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パンデミック</a:t>
                      </a:r>
                    </a:p>
                  </a:txBody>
                  <a:tcPr marL="87712" marR="87712" marT="43856" marB="4385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269768"/>
                  </a:ext>
                </a:extLst>
              </a:tr>
              <a:tr h="452387">
                <a:tc gridSpan="2"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7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全社員</a:t>
                      </a:r>
                    </a:p>
                  </a:txBody>
                  <a:tcPr marL="0" marR="0" marT="0" marB="0" vert="wordArtVertRtl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7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本部長</a:t>
                      </a:r>
                    </a:p>
                  </a:txBody>
                  <a:tcPr marL="0" marR="0" marT="0" marB="0" vert="wordArtVertRtl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600" b="0" spc="-3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事務局長</a:t>
                      </a:r>
                    </a:p>
                  </a:txBody>
                  <a:tcPr marL="0" marR="0" marT="0" marB="0" vert="wordArtVertRtl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7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総務班</a:t>
                      </a:r>
                    </a:p>
                  </a:txBody>
                  <a:tcPr marL="0" marR="0" marT="0" marB="0" vert="wordArtVertRtl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7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業務班</a:t>
                      </a:r>
                    </a:p>
                  </a:txBody>
                  <a:tcPr marL="0" marR="0" marT="0" marB="0" vert="wordArtVertRtl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7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経理班</a:t>
                      </a:r>
                    </a:p>
                  </a:txBody>
                  <a:tcPr marL="0" marR="0" marT="0" marB="0" vert="wordArtVertRtl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816566"/>
                  </a:ext>
                </a:extLst>
              </a:tr>
              <a:tr h="262464">
                <a:tc rowSpan="8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直前・直後</a:t>
                      </a:r>
                    </a:p>
                  </a:txBody>
                  <a:tcPr marL="87712" marR="87712" marT="43856" marB="43856" vert="wordArtVertRtl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災害の発生</a:t>
                      </a: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台風発生・気象庁発表（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日前）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集中豪雨予報（前日～数時間前）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370452"/>
                  </a:ext>
                </a:extLst>
              </a:tr>
              <a:tr h="229144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突然の発生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183069"/>
                  </a:ext>
                </a:extLst>
              </a:tr>
              <a:tr h="229144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＜南海トラフ地震臨時情報の発表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：警戒体制スタート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＞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27233"/>
                  </a:ext>
                </a:extLst>
              </a:tr>
              <a:tr h="232828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海外発生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情報収集</a:t>
                      </a:r>
                    </a:p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備蓄品の確認・調達</a:t>
                      </a:r>
                    </a:p>
                  </a:txBody>
                  <a:tcPr marL="87712" marR="87712" marT="43856" marB="4385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情報収集</a:t>
                      </a:r>
                    </a:p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備蓄品の確認・調達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7873014"/>
                  </a:ext>
                </a:extLst>
              </a:tr>
              <a:tr h="362414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安全・安心の確保</a:t>
                      </a: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台風進路情報の入手</a:t>
                      </a:r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：警戒体制スタート</a:t>
                      </a:r>
                      <a:endParaRPr kumimoji="1" lang="en-US" altLang="ja-JP" sz="800" b="1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水防・風防の指示（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日前）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国内で発生懸念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勤務体制の検討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職場衛生の準備・周知</a:t>
                      </a: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行政の要請受け入れ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職場衛生</a:t>
                      </a:r>
                      <a:r>
                        <a:rPr kumimoji="1" lang="ja-JP" altLang="en-US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の準備・周知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620680"/>
                  </a:ext>
                </a:extLst>
              </a:tr>
              <a:tr h="568399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水防・風防の実施（～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1.5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日前）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戸締・帰宅（半日前）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会社は無人、全員自宅待機（ゼロアワー）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自身の安全確保（頭部保護、転倒・落下物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注意）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けが人の救出・救護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避難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64331658"/>
                  </a:ext>
                </a:extLst>
              </a:tr>
              <a:tr h="589814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＜集中豪雨等＞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警戒レベル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相当」お客さまの帰宅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「警戒レベル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相当」避難開始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「警戒レベル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800" kern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相当」会社で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安全確保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00590"/>
                  </a:ext>
                </a:extLst>
              </a:tr>
              <a:tr h="464838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＜南海トラフ地震臨時情報＞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対策本部の設置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国内で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感染症発生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：警戒体制スタート</a:t>
                      </a:r>
                      <a:endParaRPr kumimoji="1" lang="en-US" altLang="ja-JP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出張・会議の中止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勤務体制の変更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職場衛生の周知</a:t>
                      </a:r>
                    </a:p>
                  </a:txBody>
                  <a:tcPr marL="72000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555706"/>
                  </a:ext>
                </a:extLst>
              </a:tr>
              <a:tr h="362414">
                <a:tc rowSpan="9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初動</a:t>
                      </a:r>
                    </a:p>
                  </a:txBody>
                  <a:tcPr marL="87712" marR="87712" marT="43856" marB="43856" vert="wordArtVertRtl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災害対策本部</a:t>
                      </a:r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</a:t>
                      </a:r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＜会社・周辺で被害発生＞</a:t>
                      </a: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メンバー参集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27439905"/>
                  </a:ext>
                </a:extLst>
              </a:tr>
              <a:tr h="403549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＜緊急事態宣言＞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メンバー参集（最少人数）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580305"/>
                  </a:ext>
                </a:extLst>
              </a:tr>
              <a:tr h="464838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初動の対応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2875" algn="l"/>
                          <a:tab pos="2147888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安否確認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被害情報の収集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2875" algn="l"/>
                          <a:tab pos="2147888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備蓄品の配布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外部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支部、取引先等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への連絡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2875" algn="l"/>
                          <a:tab pos="1435100" algn="l"/>
                          <a:tab pos="1582738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対策本部会議の運営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673511"/>
                  </a:ext>
                </a:extLst>
              </a:tr>
              <a:tr h="3398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2875" algn="l"/>
                          <a:tab pos="2147888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自社被害の調査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受託車の調査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440000" algn="l"/>
                          <a:tab pos="158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メンバー参集の計画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862666"/>
                  </a:ext>
                </a:extLst>
              </a:tr>
              <a:tr h="229144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2875" algn="l"/>
                          <a:tab pos="2147888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印鑑・通帳の保全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資金の確保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874277"/>
                  </a:ext>
                </a:extLst>
              </a:tr>
              <a:tr h="229144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440000" algn="l"/>
                          <a:tab pos="158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対策本部会議の開催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323065"/>
                  </a:ext>
                </a:extLst>
              </a:tr>
              <a:tr h="403549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　行政の要請・指示の受入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　原則、業務を継続実施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　感染予防・拡大防止策の徹底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20263"/>
                  </a:ext>
                </a:extLst>
              </a:tr>
              <a:tr h="495683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＜感染者発生＞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　事業所の消毒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　業務の休止判断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162377"/>
                  </a:ext>
                </a:extLst>
              </a:tr>
              <a:tr h="339862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後片付け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後片付け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施設・設備・機械・工具の撤去、修理、回収</a:t>
                      </a: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84325"/>
                  </a:ext>
                </a:extLst>
              </a:tr>
              <a:tr h="447961">
                <a:tc rowSpan="7"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BCP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・重要業務</a:t>
                      </a:r>
                    </a:p>
                  </a:txBody>
                  <a:tcPr marL="87712" marR="87712" marT="43856" marB="43856" vert="wordArtVertRtl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280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受託車対応</a:t>
                      </a: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＜台風の到来が予報された場合＞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到来日の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日以上の余裕を持って、お客さまに返却、または高台へ移動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津波の場合は車両移動厳禁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 gridSpan="3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　感染予防、人員シフト等の体制を整え、自動車整備を実施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859836"/>
                  </a:ext>
                </a:extLst>
              </a:tr>
              <a:tr h="447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＜台風通過後＞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車両数と被害の有無を確認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お客さまに被害の有無を報告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28575" cap="flat" cmpd="sng" algn="ctr">
                      <a:solidFill>
                        <a:srgbClr val="33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650968"/>
                  </a:ext>
                </a:extLst>
              </a:tr>
              <a:tr h="3275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被災車両対応</a:t>
                      </a: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2875" algn="l"/>
                          <a:tab pos="2147888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被災車両の場所・経路確認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440000" algn="l"/>
                          <a:tab pos="158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担当者、積載車等準備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0451"/>
                  </a:ext>
                </a:extLst>
              </a:tr>
              <a:tr h="447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2875" algn="l"/>
                          <a:tab pos="2147888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現場での作業安全、周囲への安全配慮、作業実施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440000" algn="l"/>
                          <a:tab pos="158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en-US" altLang="ja-JP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保管所持ち込み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440000" algn="l"/>
                          <a:tab pos="158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車内の車検証等回収、自動車登録番号・車台番号を記録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119890"/>
                  </a:ext>
                </a:extLst>
              </a:tr>
              <a:tr h="3275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緊急修理</a:t>
                      </a: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2875" algn="l"/>
                          <a:tab pos="2147888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災害対応に当たる車両を優先して修理受付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2875" algn="l"/>
                          <a:tab pos="2147888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設備、工具等の被害状況を踏まえて、できることをする。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414139"/>
                  </a:ext>
                </a:extLst>
              </a:tr>
              <a:tr h="4648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保険請求</a:t>
                      </a:r>
                    </a:p>
                  </a:txBody>
                  <a:tcPr marL="87712" marR="87712" marT="43856" marB="43856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</a:t>
                      </a:r>
                      <a:r>
                        <a:rPr kumimoji="1" lang="ja-JP" altLang="en-US" sz="800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台風で建物損傷、浸水が発生したか確認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洪水でリフト等の設備・什器が損傷していないか確認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社有車・受託車が水没していないか確認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968979"/>
                  </a:ext>
                </a:extLst>
              </a:tr>
              <a:tr h="326653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800" b="1" dirty="0">
                          <a:solidFill>
                            <a:srgbClr val="ED280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損害状況を撮影（自動車登録番号、建物は表札、被害箇所の詳細、浸水の痕跡）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所定の書式と損害写真を添えて保険請求</a:t>
                      </a: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7712" marR="87712" marT="43856" marB="43856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7712" marR="87712" marT="43856" marB="43856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955641"/>
                  </a:ext>
                </a:extLst>
              </a:tr>
            </a:tbl>
          </a:graphicData>
        </a:graphic>
      </p:graphicFrame>
      <p:graphicFrame>
        <p:nvGraphicFramePr>
          <p:cNvPr id="107" name="表 106">
            <a:extLst>
              <a:ext uri="{FF2B5EF4-FFF2-40B4-BE49-F238E27FC236}">
                <a16:creationId xmlns:a16="http://schemas.microsoft.com/office/drawing/2014/main" id="{559BE011-DEB6-4A09-9A01-90B32DA43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37936"/>
              </p:ext>
            </p:extLst>
          </p:nvPr>
        </p:nvGraphicFramePr>
        <p:xfrm>
          <a:off x="659219" y="2395611"/>
          <a:ext cx="3190228" cy="911520"/>
        </p:xfrm>
        <a:graphic>
          <a:graphicData uri="http://schemas.openxmlformats.org/drawingml/2006/table">
            <a:tbl>
              <a:tblPr firstRow="1" bandRow="1"/>
              <a:tblGrid>
                <a:gridCol w="1084521">
                  <a:extLst>
                    <a:ext uri="{9D8B030D-6E8A-4147-A177-3AD203B41FA5}">
                      <a16:colId xmlns:a16="http://schemas.microsoft.com/office/drawing/2014/main" val="3554312187"/>
                    </a:ext>
                  </a:extLst>
                </a:gridCol>
                <a:gridCol w="2105707">
                  <a:extLst>
                    <a:ext uri="{9D8B030D-6E8A-4147-A177-3AD203B41FA5}">
                      <a16:colId xmlns:a16="http://schemas.microsoft.com/office/drawing/2014/main" val="159508227"/>
                    </a:ext>
                  </a:extLst>
                </a:gridCol>
              </a:tblGrid>
              <a:tr h="1502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重要業務</a:t>
                      </a: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実施内容</a:t>
                      </a: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26769"/>
                  </a:ext>
                </a:extLst>
              </a:tr>
              <a:tr h="150255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受託車対応</a:t>
                      </a: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台風到来前の返却、高台移動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80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津波の場合は車両移動厳禁</a:t>
                      </a: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3184819"/>
                  </a:ext>
                </a:extLst>
              </a:tr>
              <a:tr h="150255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被災車両対応</a:t>
                      </a: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車両移動・引き上げの依頼受け付け</a:t>
                      </a: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38064"/>
                  </a:ext>
                </a:extLst>
              </a:tr>
              <a:tr h="150255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緊急修理</a:t>
                      </a: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災害対応車両を優先、パンク修理等できることから</a:t>
                      </a: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441243"/>
                  </a:ext>
                </a:extLst>
              </a:tr>
              <a:tr h="150255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保険請求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被害の確認、損害状況の撮影、保険請求</a:t>
                      </a: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846640"/>
                  </a:ext>
                </a:extLst>
              </a:tr>
            </a:tbl>
          </a:graphicData>
        </a:graphic>
      </p:graphicFrame>
      <p:graphicFrame>
        <p:nvGraphicFramePr>
          <p:cNvPr id="108" name="表 107">
            <a:extLst>
              <a:ext uri="{FF2B5EF4-FFF2-40B4-BE49-F238E27FC236}">
                <a16:creationId xmlns:a16="http://schemas.microsoft.com/office/drawing/2014/main" id="{6E5B39F2-52AC-4242-8B0F-51333468C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364464"/>
              </p:ext>
            </p:extLst>
          </p:nvPr>
        </p:nvGraphicFramePr>
        <p:xfrm>
          <a:off x="4171068" y="2372403"/>
          <a:ext cx="1903960" cy="950702"/>
        </p:xfrm>
        <a:graphic>
          <a:graphicData uri="http://schemas.openxmlformats.org/drawingml/2006/table">
            <a:tbl>
              <a:tblPr firstRow="1" bandRow="1"/>
              <a:tblGrid>
                <a:gridCol w="858485">
                  <a:extLst>
                    <a:ext uri="{9D8B030D-6E8A-4147-A177-3AD203B41FA5}">
                      <a16:colId xmlns:a16="http://schemas.microsoft.com/office/drawing/2014/main" val="3554312187"/>
                    </a:ext>
                  </a:extLst>
                </a:gridCol>
                <a:gridCol w="1045475">
                  <a:extLst>
                    <a:ext uri="{9D8B030D-6E8A-4147-A177-3AD203B41FA5}">
                      <a16:colId xmlns:a16="http://schemas.microsoft.com/office/drawing/2014/main" val="159508227"/>
                    </a:ext>
                  </a:extLst>
                </a:gridCol>
              </a:tblGrid>
              <a:tr h="156860"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要員氏名</a:t>
                      </a: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携帯番号・メール</a:t>
                      </a: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26769"/>
                  </a:ext>
                </a:extLst>
              </a:tr>
              <a:tr h="156860"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3184819"/>
                  </a:ext>
                </a:extLst>
              </a:tr>
              <a:tr h="156860"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168911"/>
                  </a:ext>
                </a:extLst>
              </a:tr>
              <a:tr h="156860"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243316"/>
                  </a:ext>
                </a:extLst>
              </a:tr>
              <a:tr h="161102"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347950"/>
                  </a:ext>
                </a:extLst>
              </a:tr>
              <a:tr h="156860"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en-US" altLang="ja-JP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846640"/>
                  </a:ext>
                </a:extLst>
              </a:tr>
            </a:tbl>
          </a:graphicData>
        </a:graphic>
      </p:graphicFrame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86556A04-CB58-4636-9267-41AE44316F3F}"/>
              </a:ext>
            </a:extLst>
          </p:cNvPr>
          <p:cNvCxnSpPr>
            <a:cxnSpLocks/>
          </p:cNvCxnSpPr>
          <p:nvPr/>
        </p:nvCxnSpPr>
        <p:spPr>
          <a:xfrm>
            <a:off x="667098" y="1174305"/>
            <a:ext cx="31824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>
            <a:extLst>
              <a:ext uri="{FF2B5EF4-FFF2-40B4-BE49-F238E27FC236}">
                <a16:creationId xmlns:a16="http://schemas.microsoft.com/office/drawing/2014/main" id="{410E6D77-BAA7-4613-9FF9-95043E730BF6}"/>
              </a:ext>
            </a:extLst>
          </p:cNvPr>
          <p:cNvCxnSpPr>
            <a:cxnSpLocks/>
          </p:cNvCxnSpPr>
          <p:nvPr/>
        </p:nvCxnSpPr>
        <p:spPr>
          <a:xfrm>
            <a:off x="4171068" y="1174305"/>
            <a:ext cx="190396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C9D1F31D-B583-451E-A232-C0B4A7F1A893}"/>
              </a:ext>
            </a:extLst>
          </p:cNvPr>
          <p:cNvCxnSpPr>
            <a:cxnSpLocks/>
          </p:cNvCxnSpPr>
          <p:nvPr/>
        </p:nvCxnSpPr>
        <p:spPr>
          <a:xfrm>
            <a:off x="6396650" y="1174305"/>
            <a:ext cx="3630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595A40BC-ADE3-49D2-B500-2CC2E2139F37}"/>
              </a:ext>
            </a:extLst>
          </p:cNvPr>
          <p:cNvSpPr txBox="1"/>
          <p:nvPr/>
        </p:nvSpPr>
        <p:spPr>
          <a:xfrm>
            <a:off x="3127146" y="1261246"/>
            <a:ext cx="720000" cy="1028017"/>
          </a:xfrm>
          <a:prstGeom prst="roundRect">
            <a:avLst>
              <a:gd name="adj" fmla="val 784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 algn="ctr">
              <a:spcAft>
                <a:spcPts val="1000"/>
              </a:spcAft>
            </a:pPr>
            <a:r>
              <a:rPr kumimoji="1"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地域貢献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地域の要望に応えて、機材を活用した災害復旧活動の支援に当たる。</a:t>
            </a:r>
          </a:p>
        </p:txBody>
      </p:sp>
      <p:sp>
        <p:nvSpPr>
          <p:cNvPr id="176" name="テキスト ボックス 175">
            <a:extLst>
              <a:ext uri="{FF2B5EF4-FFF2-40B4-BE49-F238E27FC236}">
                <a16:creationId xmlns:a16="http://schemas.microsoft.com/office/drawing/2014/main" id="{82E05BAE-1EE9-49B9-95FF-A5F52671A812}"/>
              </a:ext>
            </a:extLst>
          </p:cNvPr>
          <p:cNvSpPr txBox="1"/>
          <p:nvPr/>
        </p:nvSpPr>
        <p:spPr>
          <a:xfrm>
            <a:off x="2307131" y="1261246"/>
            <a:ext cx="720000" cy="1028017"/>
          </a:xfrm>
          <a:prstGeom prst="roundRect">
            <a:avLst>
              <a:gd name="adj" fmla="val 8730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 algn="ctr">
              <a:spcAft>
                <a:spcPts val="1000"/>
              </a:spcAft>
            </a:pPr>
            <a:r>
              <a:rPr kumimoji="1"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被災しても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たとえ被災しても、自動車整備が可能な環境を整えてできることから始める。</a:t>
            </a: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EA26926E-163E-4F5B-9F07-F31D89570E7F}"/>
              </a:ext>
            </a:extLst>
          </p:cNvPr>
          <p:cNvSpPr txBox="1"/>
          <p:nvPr/>
        </p:nvSpPr>
        <p:spPr>
          <a:xfrm>
            <a:off x="1487115" y="1261246"/>
            <a:ext cx="720000" cy="1028017"/>
          </a:xfrm>
          <a:prstGeom prst="roundRect">
            <a:avLst>
              <a:gd name="adj" fmla="val 740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 algn="ctr">
              <a:spcAft>
                <a:spcPts val="1000"/>
              </a:spcAft>
            </a:pPr>
            <a:r>
              <a:rPr kumimoji="1"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拡大防止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いち早く被害状況を把握して、被害の拡大と二次災害の発生を防止する。</a:t>
            </a:r>
          </a:p>
        </p:txBody>
      </p: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C869AA9E-2478-4FB9-88EF-AA25EE6FAA77}"/>
              </a:ext>
            </a:extLst>
          </p:cNvPr>
          <p:cNvCxnSpPr>
            <a:cxnSpLocks/>
          </p:cNvCxnSpPr>
          <p:nvPr/>
        </p:nvCxnSpPr>
        <p:spPr>
          <a:xfrm>
            <a:off x="762332" y="1497982"/>
            <a:ext cx="529535" cy="0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>
            <a:extLst>
              <a:ext uri="{FF2B5EF4-FFF2-40B4-BE49-F238E27FC236}">
                <a16:creationId xmlns:a16="http://schemas.microsoft.com/office/drawing/2014/main" id="{8B4E8F65-FD1C-4019-BFB3-9F5D797C678E}"/>
              </a:ext>
            </a:extLst>
          </p:cNvPr>
          <p:cNvCxnSpPr>
            <a:cxnSpLocks/>
          </p:cNvCxnSpPr>
          <p:nvPr/>
        </p:nvCxnSpPr>
        <p:spPr>
          <a:xfrm>
            <a:off x="1582348" y="1497982"/>
            <a:ext cx="529535" cy="0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>
            <a:extLst>
              <a:ext uri="{FF2B5EF4-FFF2-40B4-BE49-F238E27FC236}">
                <a16:creationId xmlns:a16="http://schemas.microsoft.com/office/drawing/2014/main" id="{DE5BD708-51AA-4DA6-B4D7-417D2A226BA7}"/>
              </a:ext>
            </a:extLst>
          </p:cNvPr>
          <p:cNvCxnSpPr>
            <a:cxnSpLocks/>
          </p:cNvCxnSpPr>
          <p:nvPr/>
        </p:nvCxnSpPr>
        <p:spPr>
          <a:xfrm>
            <a:off x="2399381" y="1497982"/>
            <a:ext cx="529535" cy="0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>
            <a:extLst>
              <a:ext uri="{FF2B5EF4-FFF2-40B4-BE49-F238E27FC236}">
                <a16:creationId xmlns:a16="http://schemas.microsoft.com/office/drawing/2014/main" id="{CE785B88-2A2A-4D1A-BB1D-84FE6D14A9CA}"/>
              </a:ext>
            </a:extLst>
          </p:cNvPr>
          <p:cNvCxnSpPr>
            <a:cxnSpLocks/>
          </p:cNvCxnSpPr>
          <p:nvPr/>
        </p:nvCxnSpPr>
        <p:spPr>
          <a:xfrm>
            <a:off x="3222379" y="1497982"/>
            <a:ext cx="529535" cy="0"/>
          </a:xfrm>
          <a:prstGeom prst="line">
            <a:avLst/>
          </a:prstGeom>
          <a:ln w="190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EFA74359-B136-493C-8C84-47445773D5F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9" t="18456" r="12409" b="22720"/>
          <a:stretch/>
        </p:blipFill>
        <p:spPr>
          <a:xfrm>
            <a:off x="6728288" y="3972648"/>
            <a:ext cx="408819" cy="311377"/>
          </a:xfrm>
          <a:prstGeom prst="rect">
            <a:avLst/>
          </a:prstGeom>
        </p:spPr>
      </p:pic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id="{8B47C525-879F-4A3E-B945-BCF2A00B9EC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4" t="16715" r="17724" b="19303"/>
          <a:stretch/>
        </p:blipFill>
        <p:spPr>
          <a:xfrm>
            <a:off x="9115255" y="3969536"/>
            <a:ext cx="402626" cy="366070"/>
          </a:xfrm>
          <a:prstGeom prst="rect">
            <a:avLst/>
          </a:prstGeom>
        </p:spPr>
      </p:pic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941BCDB3-2D2C-40F5-922A-A6D992C0F1F2}"/>
              </a:ext>
            </a:extLst>
          </p:cNvPr>
          <p:cNvCxnSpPr>
            <a:cxnSpLocks/>
          </p:cNvCxnSpPr>
          <p:nvPr/>
        </p:nvCxnSpPr>
        <p:spPr>
          <a:xfrm flipV="1">
            <a:off x="4791950" y="1475679"/>
            <a:ext cx="0" cy="70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5" name="図 144" descr="黒い背景と白い文字&#10;&#10;自動的に生成された説明">
            <a:extLst>
              <a:ext uri="{FF2B5EF4-FFF2-40B4-BE49-F238E27FC236}">
                <a16:creationId xmlns:a16="http://schemas.microsoft.com/office/drawing/2014/main" id="{10A0627C-C662-4A6C-98D1-BDB2BBDEAB9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04" t="24008" r="12408" b="15525"/>
          <a:stretch/>
        </p:blipFill>
        <p:spPr>
          <a:xfrm>
            <a:off x="4831939" y="3974073"/>
            <a:ext cx="402626" cy="311377"/>
          </a:xfrm>
          <a:prstGeom prst="rect">
            <a:avLst/>
          </a:prstGeom>
        </p:spPr>
      </p:pic>
      <p:sp>
        <p:nvSpPr>
          <p:cNvPr id="12" name="右大かっこ 11">
            <a:extLst>
              <a:ext uri="{FF2B5EF4-FFF2-40B4-BE49-F238E27FC236}">
                <a16:creationId xmlns:a16="http://schemas.microsoft.com/office/drawing/2014/main" id="{7A3BE7A7-3CD8-4744-984F-43EA9F4DDCD3}"/>
              </a:ext>
            </a:extLst>
          </p:cNvPr>
          <p:cNvSpPr/>
          <p:nvPr/>
        </p:nvSpPr>
        <p:spPr>
          <a:xfrm rot="16200000">
            <a:off x="5079112" y="1229007"/>
            <a:ext cx="72000" cy="1349008"/>
          </a:xfrm>
          <a:prstGeom prst="rightBracke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A549D5F2-EF8C-4344-8D75-5D65C1D4A3B1}"/>
              </a:ext>
            </a:extLst>
          </p:cNvPr>
          <p:cNvCxnSpPr>
            <a:cxnSpLocks/>
          </p:cNvCxnSpPr>
          <p:nvPr/>
        </p:nvCxnSpPr>
        <p:spPr>
          <a:xfrm flipV="1">
            <a:off x="4791950" y="1787860"/>
            <a:ext cx="0" cy="806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5299FD3A-D129-4747-AF1E-F85BAF116BF4}"/>
              </a:ext>
            </a:extLst>
          </p:cNvPr>
          <p:cNvCxnSpPr>
            <a:cxnSpLocks/>
          </p:cNvCxnSpPr>
          <p:nvPr/>
        </p:nvCxnSpPr>
        <p:spPr>
          <a:xfrm flipV="1">
            <a:off x="5115112" y="1867510"/>
            <a:ext cx="0" cy="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グラフィックス 24" descr="ユーザー 単色塗りつぶし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686259" y="1239086"/>
            <a:ext cx="226406" cy="223358"/>
          </a:xfrm>
          <a:prstGeom prst="rect">
            <a:avLst/>
          </a:prstGeom>
        </p:spPr>
      </p:pic>
      <p:pic>
        <p:nvPicPr>
          <p:cNvPr id="83" name="グラフィックス 24" descr="ユーザー 単色塗りつぶし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80415" y="1945997"/>
            <a:ext cx="226406" cy="223358"/>
          </a:xfrm>
          <a:prstGeom prst="rect">
            <a:avLst/>
          </a:prstGeom>
        </p:spPr>
      </p:pic>
      <p:pic>
        <p:nvPicPr>
          <p:cNvPr id="84" name="グラフィックス 24" descr="ユーザー 単色塗りつぶし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686259" y="1537406"/>
            <a:ext cx="226406" cy="223358"/>
          </a:xfrm>
          <a:prstGeom prst="rect">
            <a:avLst/>
          </a:prstGeom>
        </p:spPr>
      </p:pic>
      <p:pic>
        <p:nvPicPr>
          <p:cNvPr id="85" name="グラフィックス 24" descr="ユーザー 単色塗りつぶし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001943" y="1940698"/>
            <a:ext cx="226406" cy="223358"/>
          </a:xfrm>
          <a:prstGeom prst="rect">
            <a:avLst/>
          </a:prstGeom>
        </p:spPr>
      </p:pic>
      <p:pic>
        <p:nvPicPr>
          <p:cNvPr id="86" name="グラフィックス 24" descr="ユーザー 単色塗りつぶし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28083" y="1945997"/>
            <a:ext cx="226406" cy="223358"/>
          </a:xfrm>
          <a:prstGeom prst="rect">
            <a:avLst/>
          </a:prstGeom>
        </p:spPr>
      </p:pic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AA6E8A34-8664-4496-B0A0-95DDDCD71EC1}"/>
              </a:ext>
            </a:extLst>
          </p:cNvPr>
          <p:cNvSpPr txBox="1"/>
          <p:nvPr/>
        </p:nvSpPr>
        <p:spPr>
          <a:xfrm>
            <a:off x="4254098" y="1714849"/>
            <a:ext cx="410369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事務局員</a:t>
            </a:r>
          </a:p>
        </p:txBody>
      </p:sp>
      <p:graphicFrame>
        <p:nvGraphicFramePr>
          <p:cNvPr id="90" name="表 89">
            <a:extLst>
              <a:ext uri="{FF2B5EF4-FFF2-40B4-BE49-F238E27FC236}">
                <a16:creationId xmlns:a16="http://schemas.microsoft.com/office/drawing/2014/main" id="{6E5B39F2-52AC-4242-8B0F-51333468C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06170"/>
              </p:ext>
            </p:extLst>
          </p:nvPr>
        </p:nvGraphicFramePr>
        <p:xfrm>
          <a:off x="8472082" y="2818359"/>
          <a:ext cx="1510022" cy="523680"/>
        </p:xfrm>
        <a:graphic>
          <a:graphicData uri="http://schemas.openxmlformats.org/drawingml/2006/table">
            <a:tbl>
              <a:tblPr firstRow="1" bandRow="1"/>
              <a:tblGrid>
                <a:gridCol w="487563">
                  <a:extLst>
                    <a:ext uri="{9D8B030D-6E8A-4147-A177-3AD203B41FA5}">
                      <a16:colId xmlns:a16="http://schemas.microsoft.com/office/drawing/2014/main" val="3554312187"/>
                    </a:ext>
                  </a:extLst>
                </a:gridCol>
                <a:gridCol w="1022459">
                  <a:extLst>
                    <a:ext uri="{9D8B030D-6E8A-4147-A177-3AD203B41FA5}">
                      <a16:colId xmlns:a16="http://schemas.microsoft.com/office/drawing/2014/main" val="1595082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42875" indent="-142875" algn="ctr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避難場所</a:t>
                      </a:r>
                    </a:p>
                  </a:txBody>
                  <a:tcPr marL="36000" marR="36000" marT="18000" marB="18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（例）高台小学校</a:t>
                      </a:r>
                      <a:endParaRPr kumimoji="1" lang="en-US" altLang="ja-JP" sz="8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高台町</a:t>
                      </a:r>
                      <a:r>
                        <a:rPr kumimoji="1" lang="en-US" altLang="ja-JP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1-1-1</a:t>
                      </a: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r>
                        <a:rPr kumimoji="1" lang="en-US" altLang="ja-JP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 11-1111</a:t>
                      </a:r>
                    </a:p>
                    <a:p>
                      <a:pPr marL="142875" indent="-142875" algn="l" defTabSz="96012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144000" algn="l"/>
                          <a:tab pos="1166400" algn="l"/>
                          <a:tab pos="1310400" algn="l"/>
                        </a:tabLst>
                      </a:pPr>
                      <a:endParaRPr kumimoji="1" lang="ja-JP" altLang="en-US" sz="8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18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26769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571019"/>
              </p:ext>
            </p:extLst>
          </p:nvPr>
        </p:nvGraphicFramePr>
        <p:xfrm>
          <a:off x="659219" y="13945045"/>
          <a:ext cx="7127876" cy="853440"/>
        </p:xfrm>
        <a:graphic>
          <a:graphicData uri="http://schemas.openxmlformats.org/drawingml/2006/table">
            <a:tbl>
              <a:tblPr firstRow="1" bandRow="1"/>
              <a:tblGrid>
                <a:gridCol w="354869">
                  <a:extLst>
                    <a:ext uri="{9D8B030D-6E8A-4147-A177-3AD203B41FA5}">
                      <a16:colId xmlns:a16="http://schemas.microsoft.com/office/drawing/2014/main" val="3025060511"/>
                    </a:ext>
                  </a:extLst>
                </a:gridCol>
                <a:gridCol w="6773007">
                  <a:extLst>
                    <a:ext uri="{9D8B030D-6E8A-4147-A177-3AD203B41FA5}">
                      <a16:colId xmlns:a16="http://schemas.microsoft.com/office/drawing/2014/main" val="1472867159"/>
                    </a:ext>
                  </a:extLst>
                </a:gridCol>
              </a:tblGrid>
              <a:tr h="13842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</a:t>
                      </a:r>
                      <a:r>
                        <a:rPr kumimoji="1" lang="en-US" altLang="ja-JP" sz="8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800" b="1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初動マニュアル（青本）「第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章［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］避難場所と災害リスク情報を調べる」参照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1108723"/>
                  </a:ext>
                </a:extLst>
              </a:tr>
              <a:tr h="17641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</a:t>
                      </a:r>
                      <a:r>
                        <a:rPr kumimoji="1" lang="en-US" altLang="ja-JP" sz="8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800" b="1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青本「第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章［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］南海トラフ地震臨時情報に備える」参照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7436765"/>
                  </a:ext>
                </a:extLst>
              </a:tr>
              <a:tr h="20689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</a:t>
                      </a:r>
                      <a:r>
                        <a:rPr kumimoji="1" lang="en-US" altLang="ja-JP" sz="8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800" b="1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青本「第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章［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］避難勧告・避難指示に従う」参照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8966946"/>
                  </a:ext>
                </a:extLst>
              </a:tr>
              <a:tr h="160077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</a:t>
                      </a:r>
                      <a:r>
                        <a:rPr kumimoji="1" lang="en-US" altLang="ja-JP" sz="8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" b="1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青本「付録［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］備蓄品管理リスト」を参考に、会社で備蓄する。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9221115"/>
                  </a:ext>
                </a:extLst>
              </a:tr>
            </a:tbl>
          </a:graphicData>
        </a:graphic>
      </p:graphicFrame>
      <p:sp>
        <p:nvSpPr>
          <p:cNvPr id="5" name="楕円 4">
            <a:extLst>
              <a:ext uri="{FF2B5EF4-FFF2-40B4-BE49-F238E27FC236}">
                <a16:creationId xmlns:a16="http://schemas.microsoft.com/office/drawing/2014/main" id="{1A92A294-0F37-4331-A99F-7B02CA41056C}"/>
              </a:ext>
            </a:extLst>
          </p:cNvPr>
          <p:cNvSpPr/>
          <p:nvPr/>
        </p:nvSpPr>
        <p:spPr>
          <a:xfrm>
            <a:off x="9643379" y="2372403"/>
            <a:ext cx="268255" cy="26825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158CE9C-FA91-457F-A503-37890623C2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31215" y="8540248"/>
            <a:ext cx="268247" cy="26824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6EDE4F4-1865-491D-B0CA-2D99F31EBF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58160" y="6804432"/>
            <a:ext cx="268247" cy="26824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0A58D77-875F-4E9B-BC28-0EDC2BC215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94531" y="4977829"/>
            <a:ext cx="268247" cy="26824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82DA29-6B39-4656-8B8E-DD364DD15752}"/>
              </a:ext>
            </a:extLst>
          </p:cNvPr>
          <p:cNvSpPr txBox="1"/>
          <p:nvPr/>
        </p:nvSpPr>
        <p:spPr>
          <a:xfrm>
            <a:off x="9617339" y="2381551"/>
            <a:ext cx="328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</a:t>
            </a:r>
            <a:r>
              <a:rPr kumimoji="1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6332872-1EC7-4E4D-A540-193646E16E69}"/>
              </a:ext>
            </a:extLst>
          </p:cNvPr>
          <p:cNvSpPr txBox="1"/>
          <p:nvPr/>
        </p:nvSpPr>
        <p:spPr>
          <a:xfrm>
            <a:off x="7064186" y="4996536"/>
            <a:ext cx="328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</a:t>
            </a:r>
            <a:r>
              <a:rPr kumimoji="1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29174A0-3526-484F-B754-D82980A60E6A}"/>
              </a:ext>
            </a:extLst>
          </p:cNvPr>
          <p:cNvSpPr txBox="1"/>
          <p:nvPr/>
        </p:nvSpPr>
        <p:spPr>
          <a:xfrm>
            <a:off x="5032451" y="6823139"/>
            <a:ext cx="328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</a:t>
            </a:r>
            <a:r>
              <a:rPr kumimoji="1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2149BC2-EB12-4533-9A3A-849468DC368E}"/>
              </a:ext>
            </a:extLst>
          </p:cNvPr>
          <p:cNvSpPr txBox="1"/>
          <p:nvPr/>
        </p:nvSpPr>
        <p:spPr>
          <a:xfrm>
            <a:off x="4489576" y="8558955"/>
            <a:ext cx="328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</a:t>
            </a:r>
            <a:r>
              <a:rPr kumimoji="1"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896402" y="14869903"/>
            <a:ext cx="7954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バージョン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1.00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849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1904</TotalTime>
  <Words>1017</Words>
  <Application>Microsoft Office PowerPoint</Application>
  <PresentationFormat>ユーザー設定</PresentationFormat>
  <Paragraphs>211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恵里子 河本</dc:creator>
  <cp:lastModifiedBy>280083</cp:lastModifiedBy>
  <cp:revision>161</cp:revision>
  <dcterms:created xsi:type="dcterms:W3CDTF">2020-06-25T06:31:35Z</dcterms:created>
  <dcterms:modified xsi:type="dcterms:W3CDTF">2021-03-31T00:51:12Z</dcterms:modified>
</cp:coreProperties>
</file>